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8" r:id="rId2"/>
    <p:sldId id="256" r:id="rId3"/>
    <p:sldId id="294" r:id="rId4"/>
    <p:sldId id="307" r:id="rId5"/>
    <p:sldId id="262" r:id="rId6"/>
    <p:sldId id="263" r:id="rId7"/>
    <p:sldId id="264" r:id="rId8"/>
    <p:sldId id="287" r:id="rId9"/>
    <p:sldId id="296" r:id="rId10"/>
    <p:sldId id="304" r:id="rId11"/>
    <p:sldId id="298" r:id="rId12"/>
    <p:sldId id="268" r:id="rId13"/>
    <p:sldId id="299" r:id="rId14"/>
    <p:sldId id="305" r:id="rId15"/>
    <p:sldId id="300" r:id="rId16"/>
    <p:sldId id="277" r:id="rId17"/>
    <p:sldId id="306" r:id="rId18"/>
    <p:sldId id="301" r:id="rId19"/>
    <p:sldId id="281" r:id="rId20"/>
    <p:sldId id="270" r:id="rId21"/>
    <p:sldId id="271" r:id="rId22"/>
    <p:sldId id="289" r:id="rId23"/>
    <p:sldId id="302" r:id="rId24"/>
    <p:sldId id="283" r:id="rId25"/>
    <p:sldId id="286" r:id="rId26"/>
    <p:sldId id="285" r:id="rId27"/>
    <p:sldId id="290" r:id="rId28"/>
    <p:sldId id="309" r:id="rId29"/>
    <p:sldId id="292" r:id="rId30"/>
    <p:sldId id="291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6" autoAdjust="0"/>
    <p:restoredTop sz="94660"/>
  </p:normalViewPr>
  <p:slideViewPr>
    <p:cSldViewPr>
      <p:cViewPr varScale="1">
        <p:scale>
          <a:sx n="78" d="100"/>
          <a:sy n="78" d="100"/>
        </p:scale>
        <p:origin x="-6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CEF11-9C2F-439C-A44A-B6805A2E837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E5951-51B3-4B96-809A-7EA18D7B98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096AE-260B-4232-9C9E-52907E640A7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32E07-878E-4376-A56A-8BBD22C07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D7C80-C52D-407B-B71A-EF94B7244CB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3C93F-ED33-406D-8C6F-369C73D38C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47603-F7DD-44D5-AC6A-9855EC5B6BB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0A8C8-DF53-4352-9ECB-C605EDAE7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3CDBD-8DDB-40F4-805C-103E5D8AA1D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76B70-55A4-412E-BD5D-06005DD5A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1C8AA-0532-4DD5-9815-A365C1A68AF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D04B3-A8C0-4F73-8639-BB4F3FDA51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1D0FBA-E836-4DED-970E-754EB842A7A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2A94C8-6414-4D49-B244-2FBC9A15A1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4" r:id="rId2"/>
    <p:sldLayoutId id="2147483655" r:id="rId3"/>
    <p:sldLayoutId id="2147483656" r:id="rId4"/>
    <p:sldLayoutId id="2147483657" r:id="rId5"/>
    <p:sldLayoutId id="214748365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8194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971550" y="1746250"/>
            <a:ext cx="6913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1800" b="1" i="1">
              <a:latin typeface="Calligraph" pitchFamily="82" charset="0"/>
            </a:endParaRPr>
          </a:p>
        </p:txBody>
      </p:sp>
      <p:sp>
        <p:nvSpPr>
          <p:cNvPr id="8196" name="Rectangle 5"/>
          <p:cNvSpPr>
            <a:spLocks noGrp="1"/>
          </p:cNvSpPr>
          <p:nvPr>
            <p:ph type="title" idx="4294967295"/>
          </p:nvPr>
        </p:nvSpPr>
        <p:spPr>
          <a:xfrm>
            <a:off x="395288" y="2420938"/>
            <a:ext cx="8229600" cy="1143000"/>
          </a:xfrm>
        </p:spPr>
        <p:txBody>
          <a:bodyPr/>
          <a:lstStyle/>
          <a:p>
            <a:r>
              <a:rPr lang="en-US" sz="4800" b="1" i="1" smtClean="0">
                <a:solidFill>
                  <a:srgbClr val="990000"/>
                </a:solidFill>
                <a:latin typeface="Monotype Corsiva" pitchFamily="66" charset="0"/>
              </a:rPr>
              <a:t>  </a:t>
            </a:r>
            <a:r>
              <a:rPr lang="ru-RU" sz="4800" b="1" i="1" smtClean="0">
                <a:solidFill>
                  <a:srgbClr val="990000"/>
                </a:solidFill>
                <a:latin typeface="Monotype Corsiva" pitchFamily="66" charset="0"/>
              </a:rPr>
              <a:t>Учите русский - годы к ряду, </a:t>
            </a:r>
            <a:br>
              <a:rPr lang="ru-RU" sz="4800" b="1" i="1" smtClean="0">
                <a:solidFill>
                  <a:srgbClr val="990000"/>
                </a:solidFill>
                <a:latin typeface="Monotype Corsiva" pitchFamily="66" charset="0"/>
              </a:rPr>
            </a:br>
            <a:r>
              <a:rPr lang="en-US" sz="4800" b="1" i="1" smtClean="0">
                <a:solidFill>
                  <a:srgbClr val="990000"/>
                </a:solidFill>
                <a:latin typeface="Monotype Corsiva" pitchFamily="66" charset="0"/>
              </a:rPr>
              <a:t> </a:t>
            </a:r>
            <a:r>
              <a:rPr lang="ru-RU" sz="4800" b="1" i="1" smtClean="0">
                <a:solidFill>
                  <a:srgbClr val="990000"/>
                </a:solidFill>
                <a:latin typeface="Monotype Corsiva" pitchFamily="66" charset="0"/>
              </a:rPr>
              <a:t>С душой, с усердием, с умом!</a:t>
            </a:r>
            <a:r>
              <a:rPr lang="en-US" sz="4800" b="1" i="1" smtClean="0">
                <a:solidFill>
                  <a:srgbClr val="990000"/>
                </a:solidFill>
                <a:latin typeface="Monotype Corsiva" pitchFamily="66" charset="0"/>
              </a:rPr>
              <a:t/>
            </a:r>
            <a:br>
              <a:rPr lang="en-US" sz="4800" b="1" i="1" smtClean="0">
                <a:solidFill>
                  <a:srgbClr val="990000"/>
                </a:solidFill>
                <a:latin typeface="Monotype Corsiva" pitchFamily="66" charset="0"/>
              </a:rPr>
            </a:br>
            <a:r>
              <a:rPr lang="ru-RU" sz="4800" b="1" i="1" smtClean="0">
                <a:solidFill>
                  <a:srgbClr val="990000"/>
                </a:solidFill>
                <a:latin typeface="Monotype Corsiva" pitchFamily="66" charset="0"/>
              </a:rPr>
              <a:t>Вас  ждет великая награда,</a:t>
            </a:r>
            <a:br>
              <a:rPr lang="ru-RU" sz="4800" b="1" i="1" smtClean="0">
                <a:solidFill>
                  <a:srgbClr val="990000"/>
                </a:solidFill>
                <a:latin typeface="Monotype Corsiva" pitchFamily="66" charset="0"/>
              </a:rPr>
            </a:br>
            <a:r>
              <a:rPr lang="en-US" sz="4800" b="1" i="1" smtClean="0">
                <a:solidFill>
                  <a:srgbClr val="990000"/>
                </a:solidFill>
                <a:latin typeface="Monotype Corsiva" pitchFamily="66" charset="0"/>
              </a:rPr>
              <a:t>   </a:t>
            </a:r>
            <a:r>
              <a:rPr lang="ru-RU" sz="4800" b="1" i="1" smtClean="0">
                <a:solidFill>
                  <a:srgbClr val="990000"/>
                </a:solidFill>
                <a:latin typeface="Monotype Corsiva" pitchFamily="66" charset="0"/>
              </a:rPr>
              <a:t>И та  награда – в нем самом.</a:t>
            </a:r>
            <a:br>
              <a:rPr lang="ru-RU" sz="4800" b="1" i="1" smtClean="0">
                <a:solidFill>
                  <a:srgbClr val="990000"/>
                </a:solidFill>
                <a:latin typeface="Monotype Corsiva" pitchFamily="66" charset="0"/>
              </a:rPr>
            </a:br>
            <a:r>
              <a:rPr lang="ru-RU" sz="4800" b="1" i="1" smtClean="0">
                <a:solidFill>
                  <a:srgbClr val="990000"/>
                </a:solidFill>
                <a:latin typeface="Monotype Corsiva" pitchFamily="66" charset="0"/>
              </a:rPr>
              <a:t>                        </a:t>
            </a:r>
            <a:r>
              <a:rPr lang="ru-RU" sz="4800" smtClean="0">
                <a:latin typeface="Monotype Corsiva" pitchFamily="66" charset="0"/>
              </a:rPr>
              <a:t>Сабир Абдулла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00066"/>
          </a:xfrm>
        </p:spPr>
        <p:txBody>
          <a:bodyPr/>
          <a:lstStyle/>
          <a:p>
            <a:r>
              <a:rPr lang="ru-RU" b="1" i="1" dirty="0" smtClean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b="1" i="1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4 конкурс    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«Закончи фразу»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100" y="1268760"/>
            <a:ext cx="7499350" cy="497964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33CC"/>
                </a:solidFill>
                <a:latin typeface="Comic Sans MS" pitchFamily="66" charset="0"/>
              </a:rPr>
              <a:t>Голоден, как …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Comic Sans MS" pitchFamily="66" charset="0"/>
              </a:rPr>
              <a:t>Хитра, как …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Труслив, как …</a:t>
            </a:r>
          </a:p>
          <a:p>
            <a:r>
              <a:rPr lang="ru-RU" sz="3600" b="1" dirty="0" smtClean="0">
                <a:solidFill>
                  <a:srgbClr val="0000FF"/>
                </a:solidFill>
                <a:latin typeface="Comic Sans MS" pitchFamily="66" charset="0"/>
              </a:rPr>
              <a:t>Надулся, как …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Comic Sans MS" pitchFamily="66" charset="0"/>
              </a:rPr>
              <a:t>Нем, как …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Грязный, как …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Упрямый, как …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Comic Sans MS" pitchFamily="66" charset="0"/>
              </a:rPr>
              <a:t>Колючий, как …</a:t>
            </a:r>
          </a:p>
          <a:p>
            <a:endParaRPr lang="ru-RU" dirty="0"/>
          </a:p>
        </p:txBody>
      </p:sp>
      <p:pic>
        <p:nvPicPr>
          <p:cNvPr id="1026" name="Picture 2" descr="C:\Users\777\Desktop\вол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1783" y="1214423"/>
            <a:ext cx="1565059" cy="121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777\Desktop\лис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8" y="1643050"/>
            <a:ext cx="1143008" cy="120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777\Desktop\заяц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0" y="2008634"/>
            <a:ext cx="1000132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5-tub-ru.yandex.net/i?id=503739378-58-7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2728" y="3068960"/>
            <a:ext cx="1736419" cy="131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://www.lenagold.ru/fon/clipart/r/ryb/ribka11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8758" y="3428193"/>
            <a:ext cx="1243482" cy="1265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allforchildren.ru/pictures/pig_s/pig038.gif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0772" y="4221088"/>
            <a:ext cx="128587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im4-tub-ru.yandex.net/i?id=421918114-26-7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8418" y="4768775"/>
            <a:ext cx="1316070" cy="1324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http://allforchildren.ru/pictures/hedgehog_s/ej65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6897" y="5456389"/>
            <a:ext cx="1347392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962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7410" name="Заголовок 1"/>
          <p:cNvSpPr txBox="1">
            <a:spLocks/>
          </p:cNvSpPr>
          <p:nvPr/>
        </p:nvSpPr>
        <p:spPr bwMode="auto">
          <a:xfrm>
            <a:off x="395288" y="785794"/>
            <a:ext cx="8064500" cy="163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7200" b="1" i="1" dirty="0" smtClean="0">
                <a:latin typeface="Monotype Corsiva" pitchFamily="66" charset="0"/>
                <a:cs typeface="Times New Roman" pitchFamily="18" charset="0"/>
              </a:rPr>
              <a:t>5 </a:t>
            </a:r>
            <a:r>
              <a:rPr lang="ru-RU" sz="7200" b="1" i="1" dirty="0">
                <a:latin typeface="Monotype Corsiva" pitchFamily="66" charset="0"/>
                <a:cs typeface="Times New Roman" pitchFamily="18" charset="0"/>
              </a:rPr>
              <a:t>конкурс</a:t>
            </a:r>
          </a:p>
          <a:p>
            <a:pPr algn="ctr">
              <a:defRPr/>
            </a:pPr>
            <a:r>
              <a:rPr lang="ru-RU" sz="72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7200" b="1" i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Филворд</a:t>
            </a:r>
            <a:r>
              <a:rPr lang="ru-RU" sz="72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»</a:t>
            </a:r>
          </a:p>
          <a:p>
            <a:pPr algn="ctr">
              <a:defRPr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Найди в таблице как можно больше слов. Ищите фрукты, овощи и ягоды.</a:t>
            </a:r>
          </a:p>
          <a:p>
            <a:pPr algn="ctr">
              <a:defRPr/>
            </a:pPr>
            <a:endParaRPr lang="ru-RU" sz="7200" b="1" i="1" u="sng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3314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512" name="Group 1912"/>
          <p:cNvGraphicFramePr>
            <a:graphicFrameLocks noGrp="1"/>
          </p:cNvGraphicFramePr>
          <p:nvPr/>
        </p:nvGraphicFramePr>
        <p:xfrm>
          <a:off x="1020763" y="495300"/>
          <a:ext cx="7104062" cy="5867408"/>
        </p:xfrm>
        <a:graphic>
          <a:graphicData uri="http://schemas.openxmlformats.org/drawingml/2006/table">
            <a:tbl>
              <a:tblPr/>
              <a:tblGrid>
                <a:gridCol w="546100"/>
                <a:gridCol w="546100"/>
                <a:gridCol w="546100"/>
                <a:gridCol w="546100"/>
                <a:gridCol w="546100"/>
                <a:gridCol w="546100"/>
                <a:gridCol w="546100"/>
                <a:gridCol w="546100"/>
                <a:gridCol w="546100"/>
                <a:gridCol w="546100"/>
                <a:gridCol w="547687"/>
                <a:gridCol w="547688"/>
                <a:gridCol w="547687"/>
              </a:tblGrid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Ё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58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27651" name="Заголовок 1"/>
          <p:cNvSpPr txBox="1">
            <a:spLocks/>
          </p:cNvSpPr>
          <p:nvPr/>
        </p:nvSpPr>
        <p:spPr bwMode="auto">
          <a:xfrm>
            <a:off x="395288" y="357167"/>
            <a:ext cx="8064500" cy="10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7200" b="1" i="1" dirty="0" smtClean="0">
                <a:latin typeface="Monotype Corsiva" pitchFamily="66" charset="0"/>
                <a:cs typeface="Times New Roman" pitchFamily="18" charset="0"/>
              </a:rPr>
              <a:t>6 </a:t>
            </a:r>
            <a:r>
              <a:rPr lang="ru-RU" sz="7200" b="1" i="1" dirty="0">
                <a:latin typeface="Monotype Corsiva" pitchFamily="66" charset="0"/>
                <a:cs typeface="Times New Roman" pitchFamily="18" charset="0"/>
              </a:rPr>
              <a:t>конкурс</a:t>
            </a:r>
          </a:p>
          <a:p>
            <a:pPr algn="ctr">
              <a:defRPr/>
            </a:pPr>
            <a:r>
              <a:rPr lang="ru-RU" sz="72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7200" b="1" i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Метаграммы</a:t>
            </a:r>
            <a:r>
              <a:rPr lang="ru-RU" sz="72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1.С «М» - приятен, золотист, очень сладок и душист,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«Л» - зимой бывает, а весной исчезает.</a:t>
            </a:r>
          </a:p>
          <a:p>
            <a:endParaRPr lang="ru-RU" sz="2400" b="1" i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7200" b="1" i="1" u="sng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43633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500438"/>
            <a:ext cx="6286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2.С «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я часть велосипеда,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С «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- награда на груди у деда.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1357290" y="4407944"/>
            <a:ext cx="54852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3.С «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он в облаках парит,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 «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упрямством знаменит.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71736" y="5286388"/>
            <a:ext cx="47149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4.С «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я - хвойный лес,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 «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чужой карман залез.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35843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2" name="Rectangle 4"/>
          <p:cNvSpPr>
            <a:spLocks noGrp="1"/>
          </p:cNvSpPr>
          <p:nvPr>
            <p:ph type="title" idx="4294967295"/>
          </p:nvPr>
        </p:nvSpPr>
        <p:spPr>
          <a:xfrm>
            <a:off x="539750" y="1357298"/>
            <a:ext cx="8229600" cy="642942"/>
          </a:xfrm>
        </p:spPr>
        <p:txBody>
          <a:bodyPr/>
          <a:lstStyle/>
          <a:p>
            <a:pPr>
              <a:defRPr/>
            </a:pPr>
            <a:r>
              <a:rPr lang="ru-RU" sz="7200" dirty="0" smtClean="0">
                <a:latin typeface="Monotype Corsiva" pitchFamily="66" charset="0"/>
              </a:rPr>
              <a:t/>
            </a:r>
            <a:br>
              <a:rPr lang="ru-RU" sz="7200" dirty="0" smtClean="0">
                <a:latin typeface="Monotype Corsiva" pitchFamily="66" charset="0"/>
              </a:rPr>
            </a:br>
            <a:r>
              <a:rPr lang="ru-RU" sz="7200" b="1" i="1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sz="7200" b="1" i="1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7200" b="1" i="1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Проверьте</a:t>
            </a:r>
            <a:br>
              <a:rPr lang="ru-RU" sz="7200" b="1" i="1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36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1.Мёд-лёд</a:t>
            </a:r>
            <a:br>
              <a:rPr lang="ru-RU" sz="36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2.Педаль-медаль</a:t>
            </a:r>
            <a:br>
              <a:rPr lang="ru-RU" sz="36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3.Орёл-Осёл</a:t>
            </a:r>
            <a:br>
              <a:rPr lang="ru-RU" sz="36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4.Бор-вор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30723" name="Заголовок 1"/>
          <p:cNvSpPr txBox="1">
            <a:spLocks/>
          </p:cNvSpPr>
          <p:nvPr/>
        </p:nvSpPr>
        <p:spPr bwMode="auto">
          <a:xfrm>
            <a:off x="395288" y="714356"/>
            <a:ext cx="8064500" cy="170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7200" b="1" i="1" dirty="0" smtClean="0">
                <a:latin typeface="Monotype Corsiva" pitchFamily="66" charset="0"/>
                <a:cs typeface="Times New Roman" pitchFamily="18" charset="0"/>
              </a:rPr>
              <a:t>7конкурс</a:t>
            </a:r>
            <a:endParaRPr lang="ru-RU" sz="7200" b="1" i="1" dirty="0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72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«Анаграммы</a:t>
            </a:r>
            <a:r>
              <a:rPr lang="ru-RU" sz="72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Необходимо из букв одного слова составить новое слово.</a:t>
            </a:r>
          </a:p>
          <a:p>
            <a:pPr algn="ctr"/>
            <a:endParaRPr lang="ru-RU" sz="7200" b="1" i="1" u="sng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4338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5"/>
          <p:cNvSpPr>
            <a:spLocks noGrp="1"/>
          </p:cNvSpPr>
          <p:nvPr>
            <p:ph type="title" idx="4294967295"/>
          </p:nvPr>
        </p:nvSpPr>
        <p:spPr>
          <a:xfrm flipV="1">
            <a:off x="0" y="0"/>
            <a:ext cx="8291513" cy="549275"/>
          </a:xfrm>
        </p:spPr>
        <p:txBody>
          <a:bodyPr/>
          <a:lstStyle/>
          <a:p>
            <a:endParaRPr lang="ru-RU" sz="5400" b="1" u="sng" smtClean="0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4340" name="Rectangle 6"/>
          <p:cNvSpPr>
            <a:spLocks noGrp="1"/>
          </p:cNvSpPr>
          <p:nvPr>
            <p:ph type="body" idx="4294967295"/>
          </p:nvPr>
        </p:nvSpPr>
        <p:spPr>
          <a:xfrm>
            <a:off x="287338" y="0"/>
            <a:ext cx="8856662" cy="260350"/>
          </a:xfrm>
        </p:spPr>
        <p:txBody>
          <a:bodyPr/>
          <a:lstStyle/>
          <a:p>
            <a:pPr marL="185738" indent="-4763" algn="ctr">
              <a:lnSpc>
                <a:spcPct val="90000"/>
              </a:lnSpc>
              <a:buFont typeface="Arial" charset="0"/>
              <a:buNone/>
            </a:pPr>
            <a:endParaRPr lang="ru-RU" smtClean="0"/>
          </a:p>
        </p:txBody>
      </p:sp>
      <p:sp>
        <p:nvSpPr>
          <p:cNvPr id="14341" name="Rectangle 5"/>
          <p:cNvSpPr>
            <a:spLocks/>
          </p:cNvSpPr>
          <p:nvPr/>
        </p:nvSpPr>
        <p:spPr bwMode="auto">
          <a:xfrm>
            <a:off x="539750" y="2781300"/>
            <a:ext cx="829151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6000" b="1" u="sng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4342" name="Rectangle 6"/>
          <p:cNvSpPr>
            <a:spLocks/>
          </p:cNvSpPr>
          <p:nvPr/>
        </p:nvSpPr>
        <p:spPr bwMode="auto">
          <a:xfrm>
            <a:off x="250825" y="3860800"/>
            <a:ext cx="86423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5738" indent="-4763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 sz="4800">
              <a:latin typeface="Times New Roman" pitchFamily="18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39750" y="1314450"/>
            <a:ext cx="82089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Times New Roman" pitchFamily="18" charset="0"/>
              </a:rPr>
              <a:t>Кулак, коршун, право, камыш.</a:t>
            </a:r>
            <a:r>
              <a:rPr lang="ru-RU" sz="4000">
                <a:latin typeface="Times New Roman" pitchFamily="18" charset="0"/>
              </a:rPr>
              <a:t> 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611188" y="2708275"/>
            <a:ext cx="813752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Times New Roman" pitchFamily="18" charset="0"/>
              </a:rPr>
              <a:t>Каприз, клоун, сорт, просо.</a:t>
            </a:r>
            <a:r>
              <a:rPr lang="ru-RU" sz="4500"/>
              <a:t> 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611188" y="4221163"/>
            <a:ext cx="8208962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Times New Roman" pitchFamily="18" charset="0"/>
              </a:rPr>
              <a:t>Атлас, шлюпка, шпала, липа.</a:t>
            </a:r>
            <a:r>
              <a:rPr lang="ru-RU" sz="45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4338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5"/>
          <p:cNvSpPr>
            <a:spLocks noGrp="1"/>
          </p:cNvSpPr>
          <p:nvPr>
            <p:ph type="title" idx="4294967295"/>
          </p:nvPr>
        </p:nvSpPr>
        <p:spPr>
          <a:xfrm rot="10800000" flipV="1">
            <a:off x="-6" y="357166"/>
            <a:ext cx="8291513" cy="857256"/>
          </a:xfrm>
        </p:spPr>
        <p:txBody>
          <a:bodyPr/>
          <a:lstStyle/>
          <a:p>
            <a:r>
              <a:rPr lang="ru-RU" sz="5400" b="1" u="sng" dirty="0" smtClean="0">
                <a:solidFill>
                  <a:srgbClr val="990000"/>
                </a:solidFill>
                <a:latin typeface="Monotype Corsiva" pitchFamily="66" charset="0"/>
              </a:rPr>
              <a:t>Проверьте</a:t>
            </a:r>
          </a:p>
        </p:txBody>
      </p:sp>
      <p:sp>
        <p:nvSpPr>
          <p:cNvPr id="14340" name="Rectangle 6"/>
          <p:cNvSpPr>
            <a:spLocks noGrp="1"/>
          </p:cNvSpPr>
          <p:nvPr>
            <p:ph type="body" idx="4294967295"/>
          </p:nvPr>
        </p:nvSpPr>
        <p:spPr>
          <a:xfrm>
            <a:off x="287338" y="0"/>
            <a:ext cx="8856662" cy="260350"/>
          </a:xfrm>
        </p:spPr>
        <p:txBody>
          <a:bodyPr/>
          <a:lstStyle/>
          <a:p>
            <a:pPr marL="185738" indent="-4763" algn="ctr">
              <a:lnSpc>
                <a:spcPct val="90000"/>
              </a:lnSpc>
              <a:buFont typeface="Arial" charset="0"/>
              <a:buNone/>
            </a:pPr>
            <a:endParaRPr lang="ru-RU" smtClean="0"/>
          </a:p>
        </p:txBody>
      </p:sp>
      <p:sp>
        <p:nvSpPr>
          <p:cNvPr id="14341" name="Rectangle 5"/>
          <p:cNvSpPr>
            <a:spLocks/>
          </p:cNvSpPr>
          <p:nvPr/>
        </p:nvSpPr>
        <p:spPr bwMode="auto">
          <a:xfrm>
            <a:off x="539750" y="2781300"/>
            <a:ext cx="829151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6000" b="1" u="sng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4342" name="Rectangle 6"/>
          <p:cNvSpPr>
            <a:spLocks/>
          </p:cNvSpPr>
          <p:nvPr/>
        </p:nvSpPr>
        <p:spPr bwMode="auto">
          <a:xfrm>
            <a:off x="250825" y="3860800"/>
            <a:ext cx="86423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5738" indent="-4763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 sz="4800">
              <a:latin typeface="Times New Roman" pitchFamily="18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71472" y="1071546"/>
            <a:ext cx="820896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Кулак, коршун, право,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камыш.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кукла, шнурок, повар, мышка)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>
              <a:latin typeface="Times New Roman" pitchFamily="18" charset="0"/>
            </a:endParaRP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611188" y="2708275"/>
            <a:ext cx="8137525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Каприз, клоун, сорт, просо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приказ, кулон, рост или торс, опрос)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500" dirty="0" smtClean="0"/>
              <a:t> </a:t>
            </a:r>
            <a:endParaRPr lang="ru-RU" sz="4500" dirty="0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611188" y="4221163"/>
            <a:ext cx="8208962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Атлас, шлюпка, шпала, липа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(салат, плюшка, лапша, пила)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</a:endParaRPr>
          </a:p>
          <a:p>
            <a:pPr algn="ctr"/>
            <a:r>
              <a:rPr lang="ru-RU" sz="4500" dirty="0" smtClean="0"/>
              <a:t> </a:t>
            </a:r>
            <a:endParaRPr lang="ru-RU" sz="4500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(салат, плюшка, лапша, пила)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(салат, плюшка, лапша, пила)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35843" name="Заголовок 1"/>
          <p:cNvSpPr txBox="1">
            <a:spLocks/>
          </p:cNvSpPr>
          <p:nvPr/>
        </p:nvSpPr>
        <p:spPr bwMode="auto">
          <a:xfrm>
            <a:off x="395288" y="714357"/>
            <a:ext cx="8569325" cy="170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7200" b="1" i="1" dirty="0">
                <a:latin typeface="Monotype Corsiva" pitchFamily="66" charset="0"/>
                <a:cs typeface="Times New Roman" pitchFamily="18" charset="0"/>
              </a:rPr>
              <a:t>8</a:t>
            </a:r>
            <a:r>
              <a:rPr lang="ru-RU" sz="7200" b="1" i="1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7200" b="1" i="1" dirty="0">
                <a:latin typeface="Monotype Corsiva" pitchFamily="66" charset="0"/>
                <a:cs typeface="Times New Roman" pitchFamily="18" charset="0"/>
              </a:rPr>
              <a:t>конкурс</a:t>
            </a:r>
          </a:p>
          <a:p>
            <a:pPr algn="ctr"/>
            <a:r>
              <a:rPr lang="ru-RU" sz="72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«Весёлые картинки</a:t>
            </a:r>
            <a:r>
              <a:rPr lang="ru-RU" sz="72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фразеологизмы изображены на картинках, объясни их значение</a:t>
            </a:r>
            <a:endParaRPr lang="ru-RU" sz="32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8" descr="кв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1438"/>
            <a:ext cx="3240088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7411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5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291512" cy="1143000"/>
          </a:xfrm>
        </p:spPr>
        <p:txBody>
          <a:bodyPr/>
          <a:lstStyle/>
          <a:p>
            <a:endParaRPr lang="ru-RU" sz="5400" b="1" u="sng" smtClean="0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7413" name="Rectangle 6"/>
          <p:cNvSpPr>
            <a:spLocks noGrp="1"/>
          </p:cNvSpPr>
          <p:nvPr>
            <p:ph type="body" idx="4294967295"/>
          </p:nvPr>
        </p:nvSpPr>
        <p:spPr>
          <a:xfrm>
            <a:off x="287338" y="1125538"/>
            <a:ext cx="8856662" cy="2376487"/>
          </a:xfrm>
        </p:spPr>
        <p:txBody>
          <a:bodyPr/>
          <a:lstStyle/>
          <a:p>
            <a:pPr marL="185738" indent="-4763" algn="ctr">
              <a:lnSpc>
                <a:spcPct val="90000"/>
              </a:lnSpc>
              <a:buFont typeface="Arial" charset="0"/>
              <a:buNone/>
            </a:pPr>
            <a:endParaRPr lang="ru-RU" smtClean="0"/>
          </a:p>
        </p:txBody>
      </p:sp>
      <p:sp>
        <p:nvSpPr>
          <p:cNvPr id="17414" name="Rectangle 5"/>
          <p:cNvSpPr>
            <a:spLocks/>
          </p:cNvSpPr>
          <p:nvPr/>
        </p:nvSpPr>
        <p:spPr bwMode="auto">
          <a:xfrm>
            <a:off x="539750" y="2781300"/>
            <a:ext cx="829151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5400" b="1" u="sng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7415" name="Rectangle 6"/>
          <p:cNvSpPr>
            <a:spLocks/>
          </p:cNvSpPr>
          <p:nvPr/>
        </p:nvSpPr>
        <p:spPr bwMode="auto">
          <a:xfrm>
            <a:off x="250825" y="3860800"/>
            <a:ext cx="86423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5738" indent="-4763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 sz="4800">
              <a:latin typeface="Times New Roman" pitchFamily="18" charset="0"/>
            </a:endParaRPr>
          </a:p>
        </p:txBody>
      </p:sp>
      <p:pic>
        <p:nvPicPr>
          <p:cNvPr id="17416" name="Picture 9" descr="квн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1613" y="2276475"/>
            <a:ext cx="2592387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1" descr="квн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81450"/>
            <a:ext cx="31321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2" descr="4cc1d8205858ad368d6a0063f17173ad185587488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2349500"/>
            <a:ext cx="3313113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4" descr="frazeologizm-zarubitym--na-nosu-kartinki-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125" y="4498975"/>
            <a:ext cx="2555875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0" descr="квн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3575" y="0"/>
            <a:ext cx="352901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0" y="1484313"/>
            <a:ext cx="5016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500" b="1" i="1">
                <a:solidFill>
                  <a:srgbClr val="990000"/>
                </a:solidFill>
              </a:rPr>
              <a:t>1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3203575" y="0"/>
            <a:ext cx="5016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500" b="1" i="1">
                <a:solidFill>
                  <a:srgbClr val="990000"/>
                </a:solidFill>
              </a:rPr>
              <a:t>2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6588125" y="2205038"/>
            <a:ext cx="5016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500" b="1" i="1">
                <a:solidFill>
                  <a:srgbClr val="9900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Заголовок 1"/>
          <p:cNvSpPr txBox="1">
            <a:spLocks/>
          </p:cNvSpPr>
          <p:nvPr/>
        </p:nvSpPr>
        <p:spPr bwMode="auto">
          <a:xfrm>
            <a:off x="1258888" y="1196975"/>
            <a:ext cx="72739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6000" i="1">
              <a:solidFill>
                <a:srgbClr val="953735"/>
              </a:solidFill>
              <a:latin typeface="Calligraph" pitchFamily="82" charset="0"/>
            </a:endParaRP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813" y="620713"/>
            <a:ext cx="7200900" cy="381635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ru-RU" sz="6600" i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КВН </a:t>
            </a:r>
            <a:r>
              <a:rPr lang="ru-RU" sz="6600" b="1" i="1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«Путешествие по стране Русского Языка»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кв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125538"/>
            <a:ext cx="403225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611188" y="5492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Rectangle 5"/>
          <p:cNvSpPr>
            <a:spLocks noGrp="1"/>
          </p:cNvSpPr>
          <p:nvPr>
            <p:ph type="body" sz="half" idx="4294967295"/>
          </p:nvPr>
        </p:nvSpPr>
        <p:spPr>
          <a:xfrm>
            <a:off x="684213" y="3213100"/>
            <a:ext cx="4038600" cy="3168650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2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2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2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2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2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2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800" b="1" smtClean="0">
                <a:latin typeface="Times New Roman" pitchFamily="18" charset="0"/>
              </a:rPr>
              <a:t>Как курица лапой</a:t>
            </a:r>
            <a:r>
              <a:rPr lang="ru-RU" sz="2800" smtClean="0">
                <a:latin typeface="Times New Roman" pitchFamily="18" charset="0"/>
              </a:rPr>
              <a:t> – </a:t>
            </a:r>
            <a:r>
              <a:rPr lang="ru-RU" sz="2800" i="1" smtClean="0">
                <a:latin typeface="Times New Roman" pitchFamily="18" charset="0"/>
              </a:rPr>
              <a:t>писать некрасиво, неразборчиво, иметь плохой почерк.</a:t>
            </a:r>
          </a:p>
        </p:txBody>
      </p:sp>
      <p:sp>
        <p:nvSpPr>
          <p:cNvPr id="20486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643438" y="4292600"/>
            <a:ext cx="3894137" cy="23495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800" b="1" smtClean="0">
                <a:latin typeface="Times New Roman" pitchFamily="18" charset="0"/>
              </a:rPr>
              <a:t>Заметать следы </a:t>
            </a:r>
            <a:r>
              <a:rPr lang="ru-RU" sz="2800" smtClean="0">
                <a:latin typeface="Times New Roman" pitchFamily="18" charset="0"/>
              </a:rPr>
              <a:t>– </a:t>
            </a:r>
            <a:r>
              <a:rPr lang="ru-RU" sz="2800" i="1" smtClean="0">
                <a:latin typeface="Times New Roman" pitchFamily="18" charset="0"/>
              </a:rPr>
              <a:t>ловко скрывать то, что может быть уликой.</a:t>
            </a:r>
          </a:p>
          <a:p>
            <a:pPr marL="0" indent="0">
              <a:buFont typeface="Arial" charset="0"/>
              <a:buNone/>
            </a:pPr>
            <a:endParaRPr lang="ru-RU" sz="2800" i="1" smtClean="0"/>
          </a:p>
        </p:txBody>
      </p:sp>
      <p:sp>
        <p:nvSpPr>
          <p:cNvPr id="18439" name="Rectangle 5"/>
          <p:cNvSpPr>
            <a:spLocks noGrp="1"/>
          </p:cNvSpPr>
          <p:nvPr>
            <p:ph type="title" idx="4294967295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endParaRPr lang="ru-RU" sz="4800" b="1" i="1" u="sng" dirty="0" smtClean="0">
              <a:solidFill>
                <a:srgbClr val="990000"/>
              </a:solidFill>
              <a:latin typeface="Monotype Corsiva" pitchFamily="66" charset="0"/>
            </a:endParaRPr>
          </a:p>
        </p:txBody>
      </p:sp>
      <p:pic>
        <p:nvPicPr>
          <p:cNvPr id="18441" name="Picture 11" descr="квн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196975"/>
            <a:ext cx="33845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build="p"/>
      <p:bldP spid="2048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9459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8313" y="2852738"/>
            <a:ext cx="4038600" cy="3273425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4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4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4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4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4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3600" b="1" smtClean="0">
                <a:latin typeface="Times New Roman" pitchFamily="18" charset="0"/>
              </a:rPr>
              <a:t>Сесть в лужу</a:t>
            </a:r>
            <a:r>
              <a:rPr lang="ru-RU" sz="3600" smtClean="0">
                <a:latin typeface="Times New Roman" pitchFamily="18" charset="0"/>
              </a:rPr>
              <a:t> – </a:t>
            </a:r>
            <a:r>
              <a:rPr lang="ru-RU" sz="3600" i="1" smtClean="0">
                <a:latin typeface="Times New Roman" pitchFamily="18" charset="0"/>
              </a:rPr>
              <a:t>оказаться в глупом положении, потерпеть неудачу</a:t>
            </a:r>
          </a:p>
        </p:txBody>
      </p:sp>
      <p:sp>
        <p:nvSpPr>
          <p:cNvPr id="21510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648200" y="3933825"/>
            <a:ext cx="4100513" cy="21923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600" b="1" smtClean="0">
                <a:latin typeface="Times New Roman" pitchFamily="18" charset="0"/>
              </a:rPr>
              <a:t>Водить за нос – </a:t>
            </a:r>
            <a:r>
              <a:rPr lang="ru-RU" sz="3600" i="1" smtClean="0">
                <a:latin typeface="Times New Roman" pitchFamily="18" charset="0"/>
              </a:rPr>
              <a:t>вводить в заблуждение, обманывать</a:t>
            </a:r>
            <a:endParaRPr lang="ru-RU" sz="3600" smtClean="0">
              <a:latin typeface="Times New Roman" pitchFamily="18" charset="0"/>
            </a:endParaRPr>
          </a:p>
        </p:txBody>
      </p:sp>
      <p:sp>
        <p:nvSpPr>
          <p:cNvPr id="19462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b="1" i="1" u="sng" dirty="0" smtClean="0">
              <a:solidFill>
                <a:srgbClr val="990000"/>
              </a:solidFill>
              <a:latin typeface="Monotype Corsiva" pitchFamily="66" charset="0"/>
            </a:endParaRPr>
          </a:p>
        </p:txBody>
      </p:sp>
      <p:pic>
        <p:nvPicPr>
          <p:cNvPr id="21512" name="Picture 8" descr="квн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25538"/>
            <a:ext cx="417671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2" descr="4cc1d8205858ad368d6a0063f17173ad18558748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196975"/>
            <a:ext cx="3960812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endParaRPr lang="ru-RU" b="1" i="1" u="sng" dirty="0" smtClean="0">
              <a:solidFill>
                <a:srgbClr val="990000"/>
              </a:solidFill>
              <a:latin typeface="Monotype Corsiva" pitchFamily="66" charset="0"/>
            </a:endParaRPr>
          </a:p>
        </p:txBody>
      </p:sp>
      <p:pic>
        <p:nvPicPr>
          <p:cNvPr id="28676" name="Picture 9" descr="квн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125538"/>
            <a:ext cx="3168650" cy="2894012"/>
          </a:xfrm>
          <a:noFill/>
          <a:ln/>
        </p:spPr>
      </p:pic>
      <p:pic>
        <p:nvPicPr>
          <p:cNvPr id="28677" name="Picture 14" descr="frazeologizm-zarubitym--na-nosu-kartinki-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125538"/>
            <a:ext cx="3132137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611188" y="4005263"/>
            <a:ext cx="360045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</a:rPr>
              <a:t>Брать быка за рога</a:t>
            </a:r>
            <a:r>
              <a:rPr lang="ru-RU" sz="2800">
                <a:latin typeface="Times New Roman" pitchFamily="18" charset="0"/>
              </a:rPr>
              <a:t> </a:t>
            </a:r>
            <a:r>
              <a:rPr lang="ru-RU" sz="2800" i="1">
                <a:latin typeface="Times New Roman" pitchFamily="18" charset="0"/>
              </a:rPr>
              <a:t>- смело, энергично, начинать с самого главного, важного.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5003800" y="4221163"/>
            <a:ext cx="35290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Зарубить на носу -</a:t>
            </a:r>
            <a:r>
              <a:rPr lang="ru-RU" sz="2800" i="1">
                <a:latin typeface="Times New Roman" pitchFamily="18" charset="0"/>
              </a:rPr>
              <a:t>запомнить крепко-накрепко, раз и навсегда.</a:t>
            </a:r>
            <a:endParaRPr lang="ru-RU" sz="2800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39939" name="Заголовок 1"/>
          <p:cNvSpPr txBox="1">
            <a:spLocks/>
          </p:cNvSpPr>
          <p:nvPr/>
        </p:nvSpPr>
        <p:spPr bwMode="auto">
          <a:xfrm>
            <a:off x="395288" y="1628775"/>
            <a:ext cx="85693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7200" b="1" i="1" dirty="0" smtClean="0">
                <a:latin typeface="Monotype Corsiva" pitchFamily="66" charset="0"/>
                <a:cs typeface="Times New Roman" pitchFamily="18" charset="0"/>
              </a:rPr>
              <a:t>9 </a:t>
            </a:r>
            <a:r>
              <a:rPr lang="ru-RU" sz="7200" b="1" i="1" dirty="0">
                <a:latin typeface="Monotype Corsiva" pitchFamily="66" charset="0"/>
                <a:cs typeface="Times New Roman" pitchFamily="18" charset="0"/>
              </a:rPr>
              <a:t>конкурс</a:t>
            </a:r>
          </a:p>
          <a:p>
            <a:pPr algn="ctr"/>
            <a:r>
              <a:rPr lang="ru-RU" sz="72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«Ребусы»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20482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5"/>
          <p:cNvSpPr>
            <a:spLocks noGrp="1"/>
          </p:cNvSpPr>
          <p:nvPr>
            <p:ph type="title" idx="4294967295"/>
          </p:nvPr>
        </p:nvSpPr>
        <p:spPr>
          <a:xfrm flipV="1">
            <a:off x="395288" y="-100013"/>
            <a:ext cx="8291512" cy="100013"/>
          </a:xfrm>
        </p:spPr>
        <p:txBody>
          <a:bodyPr/>
          <a:lstStyle/>
          <a:p>
            <a:endParaRPr lang="ru-RU" sz="4800" b="1" u="sng" smtClean="0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20484" name="Rectangle 5"/>
          <p:cNvSpPr>
            <a:spLocks/>
          </p:cNvSpPr>
          <p:nvPr/>
        </p:nvSpPr>
        <p:spPr bwMode="auto">
          <a:xfrm flipV="1">
            <a:off x="539750" y="2708275"/>
            <a:ext cx="8291513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 eaLnBrk="0" hangingPunct="0"/>
            <a:endParaRPr lang="ru-RU" sz="5400" b="1" u="sng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20485" name="Rectangle 6"/>
          <p:cNvSpPr>
            <a:spLocks/>
          </p:cNvSpPr>
          <p:nvPr/>
        </p:nvSpPr>
        <p:spPr bwMode="auto">
          <a:xfrm>
            <a:off x="250825" y="3860800"/>
            <a:ext cx="86423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5738" indent="-4763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 sz="4800">
              <a:latin typeface="Times New Roman" pitchFamily="18" charset="0"/>
            </a:endParaRPr>
          </a:p>
        </p:txBody>
      </p:sp>
      <p:pic>
        <p:nvPicPr>
          <p:cNvPr id="20486" name="Picture 16" descr="ребу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4537075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8" descr="ребус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1388" y="836613"/>
            <a:ext cx="439261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20" descr="ребус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52738"/>
            <a:ext cx="44275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22" descr="ребус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2852738"/>
            <a:ext cx="4427537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4" descr="ребусы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797425"/>
            <a:ext cx="450056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15" descr="ребусы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3438" y="4797425"/>
            <a:ext cx="450056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21506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5"/>
          <p:cNvSpPr>
            <a:spLocks/>
          </p:cNvSpPr>
          <p:nvPr/>
        </p:nvSpPr>
        <p:spPr bwMode="auto">
          <a:xfrm>
            <a:off x="468313" y="115888"/>
            <a:ext cx="82915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6000" b="1" u="sng" dirty="0" smtClean="0">
                <a:solidFill>
                  <a:srgbClr val="990000"/>
                </a:solidFill>
                <a:latin typeface="Monotype Corsiva" pitchFamily="66" charset="0"/>
              </a:rPr>
              <a:t>Проверьте</a:t>
            </a:r>
            <a:endParaRPr lang="ru-RU" sz="6000" b="1" u="sng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21508" name="Rectang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175"/>
          </a:xfrm>
        </p:spPr>
        <p:txBody>
          <a:bodyPr/>
          <a:lstStyle/>
          <a:p>
            <a:endParaRPr lang="ru-RU" sz="4800" b="1" smtClean="0">
              <a:latin typeface="Times New Roman" pitchFamily="18" charset="0"/>
            </a:endParaRPr>
          </a:p>
        </p:txBody>
      </p:sp>
      <p:sp>
        <p:nvSpPr>
          <p:cNvPr id="45068" name="Rectangle 1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3598862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Кисточка</a:t>
            </a:r>
          </a:p>
        </p:txBody>
      </p:sp>
      <p:sp>
        <p:nvSpPr>
          <p:cNvPr id="45069" name="Rectangle 1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1588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Циркуль</a:t>
            </a:r>
          </a:p>
        </p:txBody>
      </p:sp>
      <p:pic>
        <p:nvPicPr>
          <p:cNvPr id="45070" name="Picture 14" descr="ребу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412875"/>
            <a:ext cx="53276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1" name="Picture 15" descr="ребус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3429000"/>
            <a:ext cx="5184775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Grp="1"/>
          </p:cNvSpPr>
          <p:nvPr>
            <p:ph sz="half" idx="1"/>
          </p:nvPr>
        </p:nvSpPr>
        <p:spPr>
          <a:xfrm>
            <a:off x="395288" y="1484313"/>
            <a:ext cx="4038600" cy="4525962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Линейка</a:t>
            </a:r>
          </a:p>
        </p:txBody>
      </p:sp>
      <p:sp>
        <p:nvSpPr>
          <p:cNvPr id="43014" name="Rectangle 6"/>
          <p:cNvSpPr>
            <a:spLocks noGrp="1"/>
          </p:cNvSpPr>
          <p:nvPr>
            <p:ph sz="half" idx="2"/>
          </p:nvPr>
        </p:nvSpPr>
        <p:spPr>
          <a:xfrm>
            <a:off x="4643438" y="1557338"/>
            <a:ext cx="4038600" cy="4525962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44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Краски</a:t>
            </a:r>
          </a:p>
        </p:txBody>
      </p:sp>
      <p:sp>
        <p:nvSpPr>
          <p:cNvPr id="22531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 u="sng" dirty="0" smtClean="0">
                <a:solidFill>
                  <a:srgbClr val="990000"/>
                </a:solidFill>
                <a:latin typeface="Monotype Corsiva" pitchFamily="66" charset="0"/>
              </a:rPr>
              <a:t>Проверьте</a:t>
            </a:r>
          </a:p>
        </p:txBody>
      </p:sp>
      <p:pic>
        <p:nvPicPr>
          <p:cNvPr id="43016" name="Picture 8" descr="ребу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484313"/>
            <a:ext cx="5905500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9" descr="ребус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3644900"/>
            <a:ext cx="48958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 u="sng" dirty="0" smtClean="0">
                <a:solidFill>
                  <a:srgbClr val="990000"/>
                </a:solidFill>
                <a:latin typeface="Monotype Corsiva" pitchFamily="66" charset="0"/>
              </a:rPr>
              <a:t>Проверьте</a:t>
            </a:r>
          </a:p>
        </p:txBody>
      </p:sp>
      <p:pic>
        <p:nvPicPr>
          <p:cNvPr id="29701" name="Picture 5" descr="ребусы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268413"/>
            <a:ext cx="5832475" cy="1944687"/>
          </a:xfrm>
          <a:ln/>
        </p:spPr>
      </p:pic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971550" y="3284538"/>
            <a:ext cx="266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latin typeface="Times New Roman" pitchFamily="18" charset="0"/>
              </a:rPr>
              <a:t>Пластилин</a:t>
            </a:r>
          </a:p>
        </p:txBody>
      </p:sp>
      <p:pic>
        <p:nvPicPr>
          <p:cNvPr id="29704" name="Picture 8" descr="ребус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3573463"/>
            <a:ext cx="467995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6084888" y="5373688"/>
            <a:ext cx="1525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latin typeface="Times New Roman" pitchFamily="18" charset="0"/>
              </a:rPr>
              <a:t>Доска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  <p:bldP spid="2970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для закрепления пройденной темы</a:t>
            </a:r>
            <a:r>
              <a:rPr lang="ru-RU" sz="3900" b="1" dirty="0" smtClean="0">
                <a:solidFill>
                  <a:srgbClr val="161C56"/>
                </a:solidFill>
              </a:rPr>
              <a:t/>
            </a:r>
            <a:br>
              <a:rPr lang="ru-RU" sz="3900" b="1" dirty="0" smtClean="0">
                <a:solidFill>
                  <a:srgbClr val="161C56"/>
                </a:solidFill>
              </a:rPr>
            </a:br>
            <a:r>
              <a:rPr lang="ru-RU" sz="3200" dirty="0" smtClean="0">
                <a:solidFill>
                  <a:srgbClr val="161C56"/>
                </a:solidFill>
              </a:rPr>
              <a:t>Найдите слова, которые спрятались.</a:t>
            </a:r>
            <a:endParaRPr lang="ru-RU" sz="3900" b="1" dirty="0" smtClean="0">
              <a:solidFill>
                <a:srgbClr val="161C56"/>
              </a:solidFill>
            </a:endParaRPr>
          </a:p>
        </p:txBody>
      </p:sp>
      <p:sp>
        <p:nvSpPr>
          <p:cNvPr id="3" name="Заголовок 1"/>
          <p:cNvSpPr>
            <a:spLocks/>
          </p:cNvSpPr>
          <p:nvPr/>
        </p:nvSpPr>
        <p:spPr bwMode="auto">
          <a:xfrm>
            <a:off x="1644650" y="404813"/>
            <a:ext cx="74993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90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/>
            </a:r>
            <a:br>
              <a:rPr lang="ru-RU" sz="390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</a:br>
            <a:endParaRPr lang="ru-RU" sz="390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  <p:sp>
        <p:nvSpPr>
          <p:cNvPr id="4" name="Заголовок 1"/>
          <p:cNvSpPr>
            <a:spLocks/>
          </p:cNvSpPr>
          <p:nvPr/>
        </p:nvSpPr>
        <p:spPr bwMode="auto">
          <a:xfrm>
            <a:off x="1835150" y="620713"/>
            <a:ext cx="74993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90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/>
            </a:r>
            <a:br>
              <a:rPr lang="ru-RU" sz="390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</a:br>
            <a:endParaRPr lang="ru-RU" sz="390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  <p:sp>
        <p:nvSpPr>
          <p:cNvPr id="19460" name="Rectangle 16"/>
          <p:cNvSpPr>
            <a:spLocks noGrp="1" noChangeArrowheads="1"/>
          </p:cNvSpPr>
          <p:nvPr>
            <p:ph type="body" idx="4294967295"/>
          </p:nvPr>
        </p:nvSpPr>
        <p:spPr>
          <a:xfrm>
            <a:off x="1187624" y="1335089"/>
            <a:ext cx="7643639" cy="4879994"/>
          </a:xfrm>
        </p:spPr>
        <p:txBody>
          <a:bodyPr/>
          <a:lstStyle/>
          <a:p>
            <a:pPr marL="1897063" lvl="3" indent="-228600">
              <a:buFont typeface="Wingdings 2" pitchFamily="18" charset="2"/>
              <a:buNone/>
              <a:tabLst>
                <a:tab pos="358775" algn="l"/>
                <a:tab pos="623888" algn="l"/>
              </a:tabLst>
            </a:pPr>
            <a:endParaRPr lang="ru-RU" sz="1800" dirty="0" smtClean="0"/>
          </a:p>
          <a:p>
            <a:pPr marL="623888" indent="-530225">
              <a:tabLst>
                <a:tab pos="358775" algn="l"/>
                <a:tab pos="623888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Укол -…</a:t>
            </a:r>
          </a:p>
          <a:p>
            <a:pPr marL="623888" indent="-530225">
              <a:tabLst>
                <a:tab pos="358775" algn="l"/>
                <a:tab pos="623888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Удочка -… </a:t>
            </a:r>
          </a:p>
          <a:p>
            <a:pPr marL="623888" indent="-530225">
              <a:tabLst>
                <a:tab pos="358775" algn="l"/>
                <a:tab pos="623888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Хлев -... </a:t>
            </a:r>
          </a:p>
          <a:p>
            <a:pPr marL="623888" indent="-530225">
              <a:tabLst>
                <a:tab pos="358775" algn="l"/>
                <a:tab pos="623888" algn="l"/>
              </a:tabLst>
            </a:pPr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>Точки -…</a:t>
            </a:r>
          </a:p>
          <a:p>
            <a:pPr marL="623888" indent="-530225">
              <a:tabLst>
                <a:tab pos="358775" algn="l"/>
                <a:tab pos="623888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Щель – …</a:t>
            </a:r>
          </a:p>
          <a:p>
            <a:pPr marL="623888" indent="-530225">
              <a:tabLst>
                <a:tab pos="358775" algn="l"/>
                <a:tab pos="623888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Коса - …</a:t>
            </a:r>
          </a:p>
          <a:p>
            <a:pPr marL="623888" indent="-530225">
              <a:tabLst>
                <a:tab pos="358775" algn="l"/>
                <a:tab pos="623888" algn="l"/>
              </a:tabLst>
            </a:pPr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Зубр - …</a:t>
            </a:r>
          </a:p>
          <a:p>
            <a:pPr marL="623888" indent="-530225">
              <a:tabLst>
                <a:tab pos="358775" algn="l"/>
                <a:tab pos="623888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Столб -…</a:t>
            </a:r>
          </a:p>
        </p:txBody>
      </p:sp>
      <p:pic>
        <p:nvPicPr>
          <p:cNvPr id="5" name="Picture 6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2420938"/>
            <a:ext cx="338455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xfrm>
            <a:off x="4030663" y="1196975"/>
            <a:ext cx="5113337" cy="1143000"/>
          </a:xfrm>
        </p:spPr>
        <p:txBody>
          <a:bodyPr/>
          <a:lstStyle/>
          <a:p>
            <a:r>
              <a:rPr lang="ru-RU" sz="8000" b="1" i="1" u="sng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Молодцы!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31749" name="Picture 5" descr="smi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052513"/>
            <a:ext cx="4897437" cy="4897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34819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Rectangle 4"/>
          <p:cNvSpPr>
            <a:spLocks noGrp="1"/>
          </p:cNvSpPr>
          <p:nvPr>
            <p:ph type="title" idx="4294967295"/>
          </p:nvPr>
        </p:nvSpPr>
        <p:spPr>
          <a:xfrm>
            <a:off x="611188" y="1357298"/>
            <a:ext cx="8229600" cy="642942"/>
          </a:xfrm>
        </p:spPr>
        <p:txBody>
          <a:bodyPr/>
          <a:lstStyle/>
          <a:p>
            <a:pPr>
              <a:defRPr/>
            </a:pPr>
            <a:r>
              <a:rPr lang="ru-RU" sz="6600" b="1" i="1" dirty="0" smtClean="0">
                <a:latin typeface="Monotype Corsiva" pitchFamily="66" charset="0"/>
              </a:rPr>
              <a:t>1 конкурс</a:t>
            </a:r>
            <a:r>
              <a:rPr lang="ru-RU" sz="7200" b="1" i="1" dirty="0" smtClean="0">
                <a:latin typeface="Monotype Corsiva" pitchFamily="66" charset="0"/>
              </a:rPr>
              <a:t/>
            </a:r>
            <a:br>
              <a:rPr lang="ru-RU" sz="7200" b="1" i="1" dirty="0" smtClean="0">
                <a:latin typeface="Monotype Corsiva" pitchFamily="66" charset="0"/>
              </a:rPr>
            </a:br>
            <a:r>
              <a:rPr lang="ru-RU" sz="7200" b="1" i="1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«Разминка»</a:t>
            </a:r>
            <a:br>
              <a:rPr lang="ru-RU" sz="7200" b="1" i="1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endParaRPr lang="ru-RU" sz="7200" b="1" i="1" u="sng" dirty="0" smtClean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214554"/>
            <a:ext cx="79296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1.Что в человеке есть одно, а у вороны вдвое, в лисе не встретиться оно, а в огороде втрое? </a:t>
            </a:r>
            <a:endParaRPr lang="ru-RU" sz="2400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2.Что у зайца позади, а у цапли впереди?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3.В каком слове, состоящем из пяти букв пять О?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4.Какие два местоимения портят дорогу?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5.С какой птицы нужно ощипать перья, чтобы  получились сразу утро, день, вечер, ночь?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6.Какую букву надо спрятать за местоимение, чтобы получилось название животного?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7.В каком слове сто отрицаний?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8.В каких словах 100 согласных?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9.Что находится в начале книги?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10.Что стоит посередине земли? </a:t>
            </a:r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8" name="Picture 17" descr="5dacfd824d63b97e31b59394d030c46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72" y="4500569"/>
            <a:ext cx="1071570" cy="185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30727" name="Picture 7" descr="ecd16e695e4637508a2b0c4fc0bd2a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404813"/>
            <a:ext cx="7129463" cy="5929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34819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Rectangle 4"/>
          <p:cNvSpPr>
            <a:spLocks noGrp="1"/>
          </p:cNvSpPr>
          <p:nvPr>
            <p:ph type="title" idx="4294967295"/>
          </p:nvPr>
        </p:nvSpPr>
        <p:spPr>
          <a:xfrm>
            <a:off x="611188" y="571480"/>
            <a:ext cx="8229600" cy="285752"/>
          </a:xfrm>
        </p:spPr>
        <p:txBody>
          <a:bodyPr/>
          <a:lstStyle/>
          <a:p>
            <a:pPr>
              <a:defRPr/>
            </a:pPr>
            <a:r>
              <a:rPr lang="ru-RU" sz="7200" b="1" i="1" dirty="0" smtClean="0">
                <a:latin typeface="Monotype Corsiva" pitchFamily="66" charset="0"/>
              </a:rPr>
              <a:t/>
            </a:r>
            <a:br>
              <a:rPr lang="ru-RU" sz="7200" b="1" i="1" dirty="0" smtClean="0">
                <a:latin typeface="Monotype Corsiva" pitchFamily="66" charset="0"/>
              </a:rPr>
            </a:br>
            <a:r>
              <a:rPr lang="ru-RU" sz="7200" b="1" i="1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Проверьте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214554"/>
            <a:ext cx="79296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1.Что в человеке есть одно, а у вороны вдвое, в лисе не встретиться оно, а в огороде втрое?(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2.Что у зайца позади, а у цапли впереди? (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3.В каком слове, состоящем из пяти букв пять О? (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опять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4.Какие два местоимения портят дорогу? (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я-мы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5.С какой птицы нужно ощипать перья, чтобы  получились сразу утро, день, вечер, ночь? (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утки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6.Какую букву надо спрятать за местоимение, чтобы получилось название животного? (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за-я-ц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7.В каком слове сто отрицаний? (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стонет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8.В каких словах 100 согласных? (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сто-г,сто-л,сто-п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,…)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9.Что находится в начале книги? (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10.Что стоит посередине земли? (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0242" name="Заголовок 1"/>
          <p:cNvSpPr txBox="1">
            <a:spLocks/>
          </p:cNvSpPr>
          <p:nvPr/>
        </p:nvSpPr>
        <p:spPr bwMode="auto">
          <a:xfrm>
            <a:off x="395288" y="620713"/>
            <a:ext cx="8064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Rectangle 6"/>
          <p:cNvSpPr>
            <a:spLocks noGrp="1"/>
          </p:cNvSpPr>
          <p:nvPr>
            <p:ph type="body" idx="1"/>
          </p:nvPr>
        </p:nvSpPr>
        <p:spPr>
          <a:xfrm>
            <a:off x="1042988" y="0"/>
            <a:ext cx="7813675" cy="333375"/>
          </a:xfrm>
        </p:spPr>
        <p:txBody>
          <a:bodyPr/>
          <a:lstStyle/>
          <a:p>
            <a:pPr marL="185738" indent="-4763" algn="ctr">
              <a:lnSpc>
                <a:spcPct val="90000"/>
              </a:lnSpc>
              <a:buFont typeface="Arial" charset="0"/>
              <a:buNone/>
            </a:pPr>
            <a:endParaRPr lang="ru-RU" sz="4600" b="1" smtClean="0">
              <a:latin typeface="Times New Roman" pitchFamily="18" charset="0"/>
            </a:endParaRPr>
          </a:p>
        </p:txBody>
      </p:sp>
      <p:sp>
        <p:nvSpPr>
          <p:cNvPr id="10245" name="Rectangle 5"/>
          <p:cNvSpPr>
            <a:spLocks/>
          </p:cNvSpPr>
          <p:nvPr/>
        </p:nvSpPr>
        <p:spPr bwMode="auto">
          <a:xfrm>
            <a:off x="539750" y="2781300"/>
            <a:ext cx="829151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1800" b="1" u="sng">
              <a:solidFill>
                <a:srgbClr val="990000"/>
              </a:solidFill>
            </a:endParaRPr>
          </a:p>
        </p:txBody>
      </p:sp>
      <p:sp>
        <p:nvSpPr>
          <p:cNvPr id="2" name="Rectangle 6"/>
          <p:cNvSpPr>
            <a:spLocks/>
          </p:cNvSpPr>
          <p:nvPr/>
        </p:nvSpPr>
        <p:spPr bwMode="auto">
          <a:xfrm flipV="1">
            <a:off x="250825" y="2349500"/>
            <a:ext cx="8893175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/>
          <a:lstStyle/>
          <a:p>
            <a:pPr marL="185738" indent="-4763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 sz="4000" b="1">
              <a:latin typeface="Times New Roman" pitchFamily="18" charset="0"/>
            </a:endParaRPr>
          </a:p>
        </p:txBody>
      </p:sp>
      <p:sp>
        <p:nvSpPr>
          <p:cNvPr id="10247" name="Rectangle 5"/>
          <p:cNvSpPr>
            <a:spLocks/>
          </p:cNvSpPr>
          <p:nvPr/>
        </p:nvSpPr>
        <p:spPr bwMode="auto">
          <a:xfrm>
            <a:off x="682625" y="1916113"/>
            <a:ext cx="84613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4800" b="1" u="sng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785786" y="333375"/>
            <a:ext cx="75724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Monotype Corsiva" pitchFamily="66" charset="0"/>
              </a:rPr>
              <a:t>2 конкурс </a:t>
            </a:r>
          </a:p>
          <a:p>
            <a:pPr algn="ctr"/>
            <a:r>
              <a:rPr lang="ru-RU" sz="4000" b="1" i="1" u="sng" dirty="0" smtClean="0">
                <a:solidFill>
                  <a:srgbClr val="990000"/>
                </a:solidFill>
                <a:latin typeface="Monotype Corsiva" pitchFamily="66" charset="0"/>
              </a:rPr>
              <a:t>Поставьте </a:t>
            </a:r>
            <a:r>
              <a:rPr lang="ru-RU" sz="4000" b="1" i="1" u="sng" dirty="0" err="1" smtClean="0">
                <a:solidFill>
                  <a:srgbClr val="990000"/>
                </a:solidFill>
                <a:latin typeface="Monotype Corsiva" pitchFamily="66" charset="0"/>
              </a:rPr>
              <a:t>праильно</a:t>
            </a:r>
            <a:r>
              <a:rPr lang="ru-RU" sz="4000" b="1" i="1" u="sng" dirty="0" smtClean="0">
                <a:solidFill>
                  <a:srgbClr val="990000"/>
                </a:solidFill>
                <a:latin typeface="Monotype Corsiva" pitchFamily="66" charset="0"/>
              </a:rPr>
              <a:t> ударение в словах</a:t>
            </a:r>
            <a:endParaRPr lang="ru-RU" sz="4000" b="1" i="1" u="sng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68313" y="2285992"/>
            <a:ext cx="84232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Портфель, случай, красивее, средство, баловать, жалюзи, петля. 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276600" y="2060575"/>
            <a:ext cx="1847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4000" b="1" i="1" u="sng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684213" y="3500438"/>
            <a:ext cx="82089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Алфавит, статуя, звонит, столяр, повторим, каталог, начать.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539750" y="4786322"/>
            <a:ext cx="828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Щавель, свекла, торты, недуг, позвонишь, понял, шарфы.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Прямоугольник 3"/>
          <p:cNvSpPr>
            <a:spLocks noChangeArrowheads="1"/>
          </p:cNvSpPr>
          <p:nvPr/>
        </p:nvSpPr>
        <p:spPr bwMode="auto">
          <a:xfrm>
            <a:off x="571472" y="1643050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1266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5"/>
          <p:cNvSpPr>
            <a:spLocks/>
          </p:cNvSpPr>
          <p:nvPr/>
        </p:nvSpPr>
        <p:spPr bwMode="auto">
          <a:xfrm>
            <a:off x="468313" y="333375"/>
            <a:ext cx="82915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6000" b="1" u="sng" dirty="0" smtClean="0">
                <a:solidFill>
                  <a:srgbClr val="990000"/>
                </a:solidFill>
                <a:latin typeface="Monotype Corsiva" pitchFamily="66" charset="0"/>
              </a:rPr>
              <a:t>Проверьте</a:t>
            </a:r>
            <a:endParaRPr lang="ru-RU" sz="6000" b="1" u="sng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3319" name="Rectangle 7"/>
          <p:cNvSpPr>
            <a:spLocks noGrp="1"/>
          </p:cNvSpPr>
          <p:nvPr>
            <p:ph type="body" idx="4294967295"/>
          </p:nvPr>
        </p:nvSpPr>
        <p:spPr>
          <a:xfrm>
            <a:off x="755650" y="1500174"/>
            <a:ext cx="7931150" cy="4808551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Портф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е</a:t>
            </a:r>
            <a:r>
              <a:rPr lang="ru-RU" sz="4000" b="1" i="1" dirty="0" smtClean="0">
                <a:latin typeface="Times New Roman" pitchFamily="18" charset="0"/>
              </a:rPr>
              <a:t>ль,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сл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у</a:t>
            </a:r>
            <a:r>
              <a:rPr lang="ru-RU" sz="4000" b="1" i="1" dirty="0" smtClean="0">
                <a:latin typeface="Times New Roman" pitchFamily="18" charset="0"/>
              </a:rPr>
              <a:t>чай,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крас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и</a:t>
            </a:r>
            <a:r>
              <a:rPr lang="ru-RU" sz="4000" b="1" i="1" dirty="0" smtClean="0">
                <a:latin typeface="Times New Roman" pitchFamily="18" charset="0"/>
              </a:rPr>
              <a:t>вее,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ср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е</a:t>
            </a:r>
            <a:r>
              <a:rPr lang="ru-RU" sz="4000" b="1" i="1" dirty="0" smtClean="0">
                <a:latin typeface="Times New Roman" pitchFamily="18" charset="0"/>
              </a:rPr>
              <a:t>дство,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балов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а</a:t>
            </a:r>
            <a:r>
              <a:rPr lang="ru-RU" sz="4000" b="1" i="1" dirty="0" smtClean="0">
                <a:latin typeface="Times New Roman" pitchFamily="18" charset="0"/>
              </a:rPr>
              <a:t>ть,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жалюз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и</a:t>
            </a:r>
            <a:r>
              <a:rPr lang="ru-RU" sz="4000" b="1" i="1" dirty="0" smtClean="0">
                <a:latin typeface="Times New Roman" pitchFamily="18" charset="0"/>
              </a:rPr>
              <a:t>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петл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я</a:t>
            </a:r>
            <a:r>
              <a:rPr lang="ru-RU" sz="4000" b="1" i="1" dirty="0" smtClean="0">
                <a:latin typeface="Times New Roman" pitchFamily="18" charset="0"/>
              </a:rPr>
              <a:t>.</a:t>
            </a:r>
          </a:p>
        </p:txBody>
      </p:sp>
      <p:pic>
        <p:nvPicPr>
          <p:cNvPr id="7" name="Picture 2" descr="http://funforkids.ru/pictures/mult/mult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9" y="1285860"/>
            <a:ext cx="2071702" cy="285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2291" name="Rectangle 5"/>
          <p:cNvSpPr>
            <a:spLocks/>
          </p:cNvSpPr>
          <p:nvPr/>
        </p:nvSpPr>
        <p:spPr bwMode="auto">
          <a:xfrm>
            <a:off x="323850" y="0"/>
            <a:ext cx="8291513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6000" b="1" u="sng" dirty="0" smtClean="0">
                <a:solidFill>
                  <a:srgbClr val="990000"/>
                </a:solidFill>
                <a:latin typeface="Monotype Corsiva" pitchFamily="66" charset="0"/>
              </a:rPr>
              <a:t>Проверьте</a:t>
            </a:r>
            <a:endParaRPr lang="ru-RU" sz="6000" b="1" u="sng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sp>
        <p:nvSpPr>
          <p:cNvPr id="14342" name="Rectangle 6"/>
          <p:cNvSpPr>
            <a:spLocks noGrp="1"/>
          </p:cNvSpPr>
          <p:nvPr>
            <p:ph type="body" idx="4294967295"/>
          </p:nvPr>
        </p:nvSpPr>
        <p:spPr>
          <a:xfrm>
            <a:off x="468313" y="1428736"/>
            <a:ext cx="8229600" cy="5240352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Алфав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и</a:t>
            </a:r>
            <a:r>
              <a:rPr lang="ru-RU" sz="4000" b="1" i="1" dirty="0" smtClean="0">
                <a:latin typeface="Times New Roman" pitchFamily="18" charset="0"/>
              </a:rPr>
              <a:t>т,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ст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а</a:t>
            </a:r>
            <a:r>
              <a:rPr lang="ru-RU" sz="4000" b="1" i="1" dirty="0" smtClean="0">
                <a:latin typeface="Times New Roman" pitchFamily="18" charset="0"/>
              </a:rPr>
              <a:t>туя,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звон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и</a:t>
            </a:r>
            <a:r>
              <a:rPr lang="ru-RU" sz="4000" b="1" i="1" dirty="0" smtClean="0">
                <a:latin typeface="Times New Roman" pitchFamily="18" charset="0"/>
              </a:rPr>
              <a:t>т,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стол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я</a:t>
            </a:r>
            <a:r>
              <a:rPr lang="ru-RU" sz="4000" b="1" i="1" dirty="0" smtClean="0">
                <a:latin typeface="Times New Roman" pitchFamily="18" charset="0"/>
              </a:rPr>
              <a:t>р,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повтор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и</a:t>
            </a:r>
            <a:r>
              <a:rPr lang="ru-RU" sz="4000" b="1" i="1" dirty="0" smtClean="0">
                <a:latin typeface="Times New Roman" pitchFamily="18" charset="0"/>
              </a:rPr>
              <a:t>м,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катал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о</a:t>
            </a:r>
            <a:r>
              <a:rPr lang="ru-RU" sz="4000" b="1" i="1" dirty="0" smtClean="0">
                <a:latin typeface="Times New Roman" pitchFamily="18" charset="0"/>
              </a:rPr>
              <a:t>г,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4000" b="1" i="1" dirty="0" smtClean="0">
                <a:latin typeface="Times New Roman" pitchFamily="18" charset="0"/>
              </a:rPr>
              <a:t>нач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itchFamily="18" charset="0"/>
              </a:rPr>
              <a:t>а</a:t>
            </a:r>
            <a:r>
              <a:rPr lang="ru-RU" sz="4000" b="1" i="1" dirty="0" smtClean="0">
                <a:latin typeface="Times New Roman" pitchFamily="18" charset="0"/>
              </a:rPr>
              <a:t>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3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ru-RU" sz="5400" b="1" u="sng" dirty="0" smtClean="0">
                <a:solidFill>
                  <a:srgbClr val="990000"/>
                </a:solidFill>
                <a:latin typeface="Monotype Corsiva" pitchFamily="66" charset="0"/>
              </a:rPr>
              <a:t>Проверьте</a:t>
            </a:r>
            <a:endParaRPr lang="ru-RU" sz="5400" b="1" u="sng" dirty="0" smtClean="0">
              <a:solidFill>
                <a:srgbClr val="990000"/>
              </a:solidFill>
            </a:endParaRP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468313" y="1357298"/>
            <a:ext cx="8229600" cy="5095890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3600" b="1" i="1" dirty="0" smtClean="0">
                <a:latin typeface="Times New Roman" pitchFamily="18" charset="0"/>
              </a:rPr>
              <a:t>Щав</a:t>
            </a: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</a:rPr>
              <a:t>е</a:t>
            </a:r>
            <a:r>
              <a:rPr lang="ru-RU" sz="3600" b="1" i="1" dirty="0" smtClean="0">
                <a:latin typeface="Times New Roman" pitchFamily="18" charset="0"/>
              </a:rPr>
              <a:t>ль,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3600" b="1" i="1" dirty="0" smtClean="0">
                <a:latin typeface="Times New Roman" pitchFamily="18" charset="0"/>
              </a:rPr>
              <a:t>св</a:t>
            </a: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</a:rPr>
              <a:t>ё</a:t>
            </a:r>
            <a:r>
              <a:rPr lang="ru-RU" sz="3600" b="1" i="1" dirty="0" smtClean="0">
                <a:latin typeface="Times New Roman" pitchFamily="18" charset="0"/>
              </a:rPr>
              <a:t>кла,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3600" b="1" i="1" dirty="0" smtClean="0">
                <a:latin typeface="Times New Roman" pitchFamily="18" charset="0"/>
              </a:rPr>
              <a:t>т</a:t>
            </a: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</a:rPr>
              <a:t>о</a:t>
            </a:r>
            <a:r>
              <a:rPr lang="ru-RU" sz="3600" b="1" i="1" dirty="0" smtClean="0">
                <a:latin typeface="Times New Roman" pitchFamily="18" charset="0"/>
              </a:rPr>
              <a:t>рты,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3600" b="1" i="1" dirty="0" smtClean="0">
                <a:latin typeface="Times New Roman" pitchFamily="18" charset="0"/>
              </a:rPr>
              <a:t>позвон</a:t>
            </a: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</a:rPr>
              <a:t>и</a:t>
            </a:r>
            <a:r>
              <a:rPr lang="ru-RU" sz="3600" b="1" i="1" dirty="0" smtClean="0">
                <a:latin typeface="Times New Roman" pitchFamily="18" charset="0"/>
              </a:rPr>
              <a:t>шь,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3600" b="1" i="1" dirty="0" smtClean="0">
                <a:latin typeface="Times New Roman" pitchFamily="18" charset="0"/>
              </a:rPr>
              <a:t>нед</a:t>
            </a: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</a:rPr>
              <a:t>у</a:t>
            </a:r>
            <a:r>
              <a:rPr lang="ru-RU" sz="3600" b="1" i="1" dirty="0" smtClean="0">
                <a:latin typeface="Times New Roman" pitchFamily="18" charset="0"/>
              </a:rPr>
              <a:t>г,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3600" b="1" i="1" dirty="0" smtClean="0">
                <a:latin typeface="Times New Roman" pitchFamily="18" charset="0"/>
              </a:rPr>
              <a:t>п</a:t>
            </a: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</a:rPr>
              <a:t>о</a:t>
            </a:r>
            <a:r>
              <a:rPr lang="ru-RU" sz="3600" b="1" i="1" dirty="0" smtClean="0">
                <a:latin typeface="Times New Roman" pitchFamily="18" charset="0"/>
              </a:rPr>
              <a:t>нял,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3600" b="1" i="1" dirty="0" smtClean="0">
                <a:latin typeface="Times New Roman" pitchFamily="18" charset="0"/>
              </a:rPr>
              <a:t>ш</a:t>
            </a: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</a:rPr>
              <a:t>а</a:t>
            </a:r>
            <a:r>
              <a:rPr lang="ru-RU" sz="3600" b="1" i="1" dirty="0" smtClean="0">
                <a:latin typeface="Times New Roman" pitchFamily="18" charset="0"/>
              </a:rPr>
              <a:t>рфы.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3"/>
          <p:cNvSpPr>
            <a:spLocks noChangeArrowheads="1"/>
          </p:cNvSpPr>
          <p:nvPr/>
        </p:nvSpPr>
        <p:spPr bwMode="auto">
          <a:xfrm>
            <a:off x="468313" y="1628775"/>
            <a:ext cx="82073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700" i="1">
              <a:latin typeface="Times New Roman" pitchFamily="18" charset="0"/>
            </a:endParaRPr>
          </a:p>
        </p:txBody>
      </p:sp>
      <p:sp>
        <p:nvSpPr>
          <p:cNvPr id="15362" name="Заголовок 1"/>
          <p:cNvSpPr txBox="1">
            <a:spLocks/>
          </p:cNvSpPr>
          <p:nvPr/>
        </p:nvSpPr>
        <p:spPr bwMode="auto">
          <a:xfrm>
            <a:off x="684213" y="428605"/>
            <a:ext cx="80645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7200" b="1" i="1" dirty="0">
                <a:latin typeface="Monotype Corsiva" pitchFamily="66" charset="0"/>
                <a:cs typeface="Times New Roman" pitchFamily="18" charset="0"/>
              </a:rPr>
              <a:t>3 конкурс</a:t>
            </a:r>
          </a:p>
          <a:p>
            <a:pPr algn="ctr">
              <a:defRPr/>
            </a:pPr>
            <a:r>
              <a:rPr lang="ru-RU" sz="7200" b="1" i="1" u="sng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«Наборщик»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3290501"/>
            <a:ext cx="807249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i="1" dirty="0" smtClean="0">
                <a:latin typeface="Times New Roman" pitchFamily="18" charset="0"/>
              </a:rPr>
              <a:t>Из букв данного слова составьте как можно больше новых  слов</a:t>
            </a:r>
          </a:p>
          <a:p>
            <a:pPr algn="ctr" eaLnBrk="0" hangingPunct="0"/>
            <a:r>
              <a:rPr lang="ru-RU" sz="5400" b="1" dirty="0" smtClean="0">
                <a:latin typeface="Times New Roman" pitchFamily="18" charset="0"/>
              </a:rPr>
              <a:t>ТРАНСПОРТ</a:t>
            </a:r>
            <a:endParaRPr lang="ru-RU" sz="5400" b="1" dirty="0">
              <a:latin typeface="Times New Roman" pitchFamily="18" charset="0"/>
            </a:endParaRPr>
          </a:p>
        </p:txBody>
      </p:sp>
      <p:pic>
        <p:nvPicPr>
          <p:cNvPr id="5" name="Picture 8" descr="&amp;Acy;&amp;ncy;&amp;icy;&amp;mcy;&amp;acy;&amp;shcy;&amp;kcy;&amp;icy; &amp;Tcy;&amp;rcy;&amp;acy;&amp;ncy;&amp;scy;&amp;pcy;&amp;ocy;&amp;rcy;&amp;tcy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20802">
            <a:off x="759239" y="691917"/>
            <a:ext cx="1785140" cy="187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&amp;Acy;&amp;ncy;&amp;icy;&amp;mcy;&amp;acy;&amp;shcy;&amp;kcy;&amp;icy; &amp;Tcy;&amp;rcy;&amp;acy;&amp;ncy;&amp;scy;&amp;pcy;&amp;ocy;&amp;rcy;&amp;tcy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5140" y="4572008"/>
            <a:ext cx="1745292" cy="19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&amp;Acy;&amp;ncy;&amp;icy;&amp;mcy;&amp;acy;&amp;shcy;&amp;kcy;&amp;icy; &amp;Tcy;&amp;rcy;&amp;acy;&amp;ncy;&amp;scy;&amp;pcy;&amp;ocy;&amp;rcy;&amp;tcy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50770">
            <a:off x="6917449" y="689753"/>
            <a:ext cx="1973831" cy="147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Тема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899</Words>
  <Application>Microsoft Office PowerPoint</Application>
  <PresentationFormat>Экран (4:3)</PresentationFormat>
  <Paragraphs>372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 Учите русский - годы к ряду,   С душой, с усердием, с умом! Вас  ждет великая награда,    И та  награда – в нем самом.                         Сабир Абдулла</vt:lpstr>
      <vt:lpstr>Слайд 2</vt:lpstr>
      <vt:lpstr>1 конкурс «Разминка» </vt:lpstr>
      <vt:lpstr> Проверьте</vt:lpstr>
      <vt:lpstr>Слайд 5</vt:lpstr>
      <vt:lpstr>Слайд 6</vt:lpstr>
      <vt:lpstr>Слайд 7</vt:lpstr>
      <vt:lpstr>Проверьте</vt:lpstr>
      <vt:lpstr>Слайд 9</vt:lpstr>
      <vt:lpstr>  4 конкурс    «Закончи фразу»</vt:lpstr>
      <vt:lpstr>Слайд 11</vt:lpstr>
      <vt:lpstr>Слайд 12</vt:lpstr>
      <vt:lpstr>Слайд 13</vt:lpstr>
      <vt:lpstr>  Проверьте 1.Мёд-лёд 2.Педаль-медаль 3.Орёл-Осёл 4.Бор-вор</vt:lpstr>
      <vt:lpstr>Слайд 15</vt:lpstr>
      <vt:lpstr>Слайд 16</vt:lpstr>
      <vt:lpstr>Проверьте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Проверьте</vt:lpstr>
      <vt:lpstr>Проверьте</vt:lpstr>
      <vt:lpstr>Задание для закрепления пройденной темы Найдите слова, которые спрятались.</vt:lpstr>
      <vt:lpstr>Молодцы!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31</cp:revision>
  <dcterms:created xsi:type="dcterms:W3CDTF">2013-08-20T23:50:31Z</dcterms:created>
  <dcterms:modified xsi:type="dcterms:W3CDTF">2020-05-19T18:56:22Z</dcterms:modified>
</cp:coreProperties>
</file>